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3" r:id="rId87"/>
    <p:sldId id="350" r:id="rId88"/>
    <p:sldId id="351" r:id="rId89"/>
    <p:sldId id="343" r:id="rId90"/>
    <p:sldId id="344" r:id="rId91"/>
    <p:sldId id="332" r:id="rId92"/>
    <p:sldId id="338" r:id="rId93"/>
    <p:sldId id="339" r:id="rId94"/>
    <p:sldId id="340" r:id="rId95"/>
    <p:sldId id="341" r:id="rId96"/>
    <p:sldId id="337"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68"/>
    <p:restoredTop sz="91055"/>
  </p:normalViewPr>
  <p:slideViewPr>
    <p:cSldViewPr snapToGrid="0" snapToObjects="1">
      <p:cViewPr varScale="1">
        <p:scale>
          <a:sx n="86" d="100"/>
          <a:sy n="86" d="100"/>
        </p:scale>
        <p:origin x="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56</a:t>
            </a:fld>
            <a:endParaRPr lang="en-US"/>
          </a:p>
        </p:txBody>
      </p:sp>
    </p:spTree>
    <p:extLst>
      <p:ext uri="{BB962C8B-B14F-4D97-AF65-F5344CB8AC3E}">
        <p14:creationId xmlns:p14="http://schemas.microsoft.com/office/powerpoint/2010/main" val="295286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tiff"/></Relationships>
</file>

<file path=ppt/slides/_rels/slide10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cran.r-project.org/web/packages/runjags/vignettes/quickjags.html" TargetMode="External"/><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 Id="rId5" Type="http://schemas.openxmlformats.org/officeDocument/2006/relationships/hyperlink" Target="https://data.lib.vt.edu/articles/dataset/Data_associated_with_Continued_preference_for_suboptimal_habitat_reduces_bat_survival_with_white-nose_syndrome_/14099498?file=26589668" TargetMode="External"/><Relationship Id="rId4" Type="http://schemas.openxmlformats.org/officeDocument/2006/relationships/hyperlink" Target="https://cran.r-project.org/web/packages/R2WinBUGS/vignettes/R2WinBUGS.pd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320-9E5F-9742-8779-4FBBBEE0DB45}"/>
              </a:ext>
            </a:extLst>
          </p:cNvPr>
          <p:cNvSpPr>
            <a:spLocks noGrp="1"/>
          </p:cNvSpPr>
          <p:nvPr>
            <p:ph type="title"/>
          </p:nvPr>
        </p:nvSpPr>
        <p:spPr/>
        <p:txBody>
          <a:bodyPr/>
          <a:lstStyle/>
          <a:p>
            <a:r>
              <a:rPr lang="en-US" dirty="0"/>
              <a:t>Obtaining a likelihood distribution</a:t>
            </a:r>
          </a:p>
        </p:txBody>
      </p:sp>
      <p:sp>
        <p:nvSpPr>
          <p:cNvPr id="3" name="Content Placeholder 2">
            <a:extLst>
              <a:ext uri="{FF2B5EF4-FFF2-40B4-BE49-F238E27FC236}">
                <a16:creationId xmlns:a16="http://schemas.microsoft.com/office/drawing/2014/main" id="{6E76757F-A3E0-F243-8933-08B53F192055}"/>
              </a:ext>
            </a:extLst>
          </p:cNvPr>
          <p:cNvSpPr>
            <a:spLocks noGrp="1"/>
          </p:cNvSpPr>
          <p:nvPr>
            <p:ph idx="1"/>
          </p:nvPr>
        </p:nvSpPr>
        <p:spPr/>
        <p:txBody>
          <a:bodyPr/>
          <a:lstStyle/>
          <a:p>
            <a:r>
              <a:rPr lang="en-US" dirty="0"/>
              <a:t>This is essentially the same thing as the MLE</a:t>
            </a:r>
          </a:p>
          <a:p>
            <a:endParaRPr lang="en-US" dirty="0"/>
          </a:p>
          <a:p>
            <a:r>
              <a:rPr lang="en-US" dirty="0"/>
              <a:t>It is the estimated frequency of getting heads in an imaginary coin flip example</a:t>
            </a:r>
          </a:p>
          <a:p>
            <a:endParaRPr lang="en-US" dirty="0"/>
          </a:p>
          <a:p>
            <a:r>
              <a:rPr lang="en-US" dirty="0"/>
              <a:t>This will be estimated (fit) by your model – you don’t need to know this ahead of time</a:t>
            </a:r>
          </a:p>
        </p:txBody>
      </p:sp>
    </p:spTree>
    <p:extLst>
      <p:ext uri="{BB962C8B-B14F-4D97-AF65-F5344CB8AC3E}">
        <p14:creationId xmlns:p14="http://schemas.microsoft.com/office/powerpoint/2010/main" val="2362778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31A2-61B0-B649-B334-46EC7469F082}"/>
              </a:ext>
            </a:extLst>
          </p:cNvPr>
          <p:cNvSpPr>
            <a:spLocks noGrp="1"/>
          </p:cNvSpPr>
          <p:nvPr>
            <p:ph type="title"/>
          </p:nvPr>
        </p:nvSpPr>
        <p:spPr/>
        <p:txBody>
          <a:bodyPr/>
          <a:lstStyle/>
          <a:p>
            <a:r>
              <a:rPr lang="en-US" dirty="0"/>
              <a:t>Obtaining a prior</a:t>
            </a:r>
          </a:p>
        </p:txBody>
      </p:sp>
      <p:sp>
        <p:nvSpPr>
          <p:cNvPr id="3" name="Content Placeholder 2">
            <a:extLst>
              <a:ext uri="{FF2B5EF4-FFF2-40B4-BE49-F238E27FC236}">
                <a16:creationId xmlns:a16="http://schemas.microsoft.com/office/drawing/2014/main" id="{ACDE08AF-BFB0-2646-969F-2C50E52F1DE2}"/>
              </a:ext>
            </a:extLst>
          </p:cNvPr>
          <p:cNvSpPr>
            <a:spLocks noGrp="1"/>
          </p:cNvSpPr>
          <p:nvPr>
            <p:ph idx="1"/>
          </p:nvPr>
        </p:nvSpPr>
        <p:spPr/>
        <p:txBody>
          <a:bodyPr/>
          <a:lstStyle/>
          <a:p>
            <a:r>
              <a:rPr lang="en-US" dirty="0"/>
              <a:t>This is the big difference between MLE and Bayesians</a:t>
            </a:r>
          </a:p>
          <a:p>
            <a:endParaRPr lang="en-US" dirty="0"/>
          </a:p>
          <a:p>
            <a:endParaRPr lang="en-US" dirty="0"/>
          </a:p>
          <a:p>
            <a:r>
              <a:rPr lang="en-US" dirty="0"/>
              <a:t>The prior ‘normalizes’ our expectation</a:t>
            </a:r>
          </a:p>
          <a:p>
            <a:r>
              <a:rPr lang="en-US" dirty="0"/>
              <a:t>Imagine we are playing roulette and we can 8 of 10 blacks</a:t>
            </a:r>
          </a:p>
          <a:p>
            <a:pPr lvl="1"/>
            <a:r>
              <a:rPr lang="en-US" dirty="0"/>
              <a:t>The MLE estimate would </a:t>
            </a:r>
          </a:p>
          <a:p>
            <a:pPr lvl="1"/>
            <a:r>
              <a:rPr lang="en-US" dirty="0"/>
              <a:t>But…your prior belief is actually the that the probability</a:t>
            </a:r>
          </a:p>
          <a:p>
            <a:pPr marL="457200" lvl="1" indent="0">
              <a:buNone/>
            </a:pPr>
            <a:r>
              <a:rPr lang="en-US" dirty="0"/>
              <a:t>of each is 50% </a:t>
            </a:r>
          </a:p>
          <a:p>
            <a:r>
              <a:rPr lang="en-US" dirty="0"/>
              <a:t>Your prior is often different from the likelihood</a:t>
            </a:r>
          </a:p>
          <a:p>
            <a:pPr marL="457200" lvl="1"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B141F7A-9764-124C-B4B7-3A59C1E9391F}"/>
              </a:ext>
            </a:extLst>
          </p:cNvPr>
          <p:cNvPicPr>
            <a:picLocks noChangeAspect="1"/>
          </p:cNvPicPr>
          <p:nvPr/>
        </p:nvPicPr>
        <p:blipFill>
          <a:blip r:embed="rId2"/>
          <a:stretch>
            <a:fillRect/>
          </a:stretch>
        </p:blipFill>
        <p:spPr>
          <a:xfrm>
            <a:off x="4654238" y="2432362"/>
            <a:ext cx="2463800" cy="584200"/>
          </a:xfrm>
          <a:prstGeom prst="rect">
            <a:avLst/>
          </a:prstGeom>
        </p:spPr>
      </p:pic>
      <p:pic>
        <p:nvPicPr>
          <p:cNvPr id="5" name="Picture 4">
            <a:extLst>
              <a:ext uri="{FF2B5EF4-FFF2-40B4-BE49-F238E27FC236}">
                <a16:creationId xmlns:a16="http://schemas.microsoft.com/office/drawing/2014/main" id="{0904DEAD-84B0-6241-A47A-CA2050288EE6}"/>
              </a:ext>
            </a:extLst>
          </p:cNvPr>
          <p:cNvPicPr>
            <a:picLocks noChangeAspect="1"/>
          </p:cNvPicPr>
          <p:nvPr/>
        </p:nvPicPr>
        <p:blipFill>
          <a:blip r:embed="rId3"/>
          <a:stretch>
            <a:fillRect/>
          </a:stretch>
        </p:blipFill>
        <p:spPr>
          <a:xfrm>
            <a:off x="5097280" y="4367642"/>
            <a:ext cx="1028700" cy="368300"/>
          </a:xfrm>
          <a:prstGeom prst="rect">
            <a:avLst/>
          </a:prstGeom>
        </p:spPr>
      </p:pic>
      <p:pic>
        <p:nvPicPr>
          <p:cNvPr id="6" name="Picture 5">
            <a:extLst>
              <a:ext uri="{FF2B5EF4-FFF2-40B4-BE49-F238E27FC236}">
                <a16:creationId xmlns:a16="http://schemas.microsoft.com/office/drawing/2014/main" id="{DDF9D606-199B-834A-A03E-D404D54417C4}"/>
              </a:ext>
            </a:extLst>
          </p:cNvPr>
          <p:cNvPicPr>
            <a:picLocks noChangeAspect="1"/>
          </p:cNvPicPr>
          <p:nvPr/>
        </p:nvPicPr>
        <p:blipFill rotWithShape="1">
          <a:blip r:embed="rId4"/>
          <a:srcRect b="7322"/>
          <a:stretch/>
        </p:blipFill>
        <p:spPr>
          <a:xfrm>
            <a:off x="9428616" y="4367642"/>
            <a:ext cx="2291391" cy="2293495"/>
          </a:xfrm>
          <a:prstGeom prst="rect">
            <a:avLst/>
          </a:prstGeom>
        </p:spPr>
      </p:pic>
      <p:pic>
        <p:nvPicPr>
          <p:cNvPr id="7" name="Picture 6">
            <a:extLst>
              <a:ext uri="{FF2B5EF4-FFF2-40B4-BE49-F238E27FC236}">
                <a16:creationId xmlns:a16="http://schemas.microsoft.com/office/drawing/2014/main" id="{AABDAF0D-8A59-5745-B417-EDA18FBC9F58}"/>
              </a:ext>
            </a:extLst>
          </p:cNvPr>
          <p:cNvPicPr>
            <a:picLocks noChangeAspect="1"/>
          </p:cNvPicPr>
          <p:nvPr/>
        </p:nvPicPr>
        <p:blipFill>
          <a:blip r:embed="rId5"/>
          <a:stretch>
            <a:fillRect/>
          </a:stretch>
        </p:blipFill>
        <p:spPr>
          <a:xfrm>
            <a:off x="3771588" y="5171489"/>
            <a:ext cx="1765300" cy="342900"/>
          </a:xfrm>
          <a:prstGeom prst="rect">
            <a:avLst/>
          </a:prstGeom>
        </p:spPr>
      </p:pic>
    </p:spTree>
    <p:extLst>
      <p:ext uri="{BB962C8B-B14F-4D97-AF65-F5344CB8AC3E}">
        <p14:creationId xmlns:p14="http://schemas.microsoft.com/office/powerpoint/2010/main" val="431814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83F-1848-FC4A-943B-C1FEBF58F04A}"/>
              </a:ext>
            </a:extLst>
          </p:cNvPr>
          <p:cNvSpPr>
            <a:spLocks noGrp="1"/>
          </p:cNvSpPr>
          <p:nvPr>
            <p:ph type="title"/>
          </p:nvPr>
        </p:nvSpPr>
        <p:spPr/>
        <p:txBody>
          <a:bodyPr/>
          <a:lstStyle/>
          <a:p>
            <a:r>
              <a:rPr lang="en-US" dirty="0"/>
              <a:t>Choosing a prior</a:t>
            </a:r>
          </a:p>
        </p:txBody>
      </p:sp>
      <p:sp>
        <p:nvSpPr>
          <p:cNvPr id="3" name="Content Placeholder 2">
            <a:extLst>
              <a:ext uri="{FF2B5EF4-FFF2-40B4-BE49-F238E27FC236}">
                <a16:creationId xmlns:a16="http://schemas.microsoft.com/office/drawing/2014/main" id="{2674E7A4-3DF0-0E41-A87C-CAC327A13023}"/>
              </a:ext>
            </a:extLst>
          </p:cNvPr>
          <p:cNvSpPr>
            <a:spLocks noGrp="1"/>
          </p:cNvSpPr>
          <p:nvPr>
            <p:ph idx="1"/>
          </p:nvPr>
        </p:nvSpPr>
        <p:spPr/>
        <p:txBody>
          <a:bodyPr/>
          <a:lstStyle/>
          <a:p>
            <a:r>
              <a:rPr lang="en-US" dirty="0"/>
              <a:t>You have to specify a prior ahead of time</a:t>
            </a:r>
          </a:p>
          <a:p>
            <a:endParaRPr lang="en-US" dirty="0"/>
          </a:p>
          <a:p>
            <a:r>
              <a:rPr lang="en-US" dirty="0"/>
              <a:t>Flat prior: Uniform</a:t>
            </a:r>
          </a:p>
          <a:p>
            <a:r>
              <a:rPr lang="en-US" dirty="0"/>
              <a:t>You are equally likely to pick each outcome within some range</a:t>
            </a:r>
          </a:p>
        </p:txBody>
      </p:sp>
      <p:pic>
        <p:nvPicPr>
          <p:cNvPr id="4" name="Picture 3">
            <a:extLst>
              <a:ext uri="{FF2B5EF4-FFF2-40B4-BE49-F238E27FC236}">
                <a16:creationId xmlns:a16="http://schemas.microsoft.com/office/drawing/2014/main" id="{67052A51-1E33-B948-8F7E-BB5E477A1819}"/>
              </a:ext>
            </a:extLst>
          </p:cNvPr>
          <p:cNvPicPr>
            <a:picLocks noChangeAspect="1"/>
          </p:cNvPicPr>
          <p:nvPr/>
        </p:nvPicPr>
        <p:blipFill>
          <a:blip r:embed="rId2"/>
          <a:stretch>
            <a:fillRect/>
          </a:stretch>
        </p:blipFill>
        <p:spPr>
          <a:xfrm>
            <a:off x="2367197" y="4001294"/>
            <a:ext cx="3447549" cy="2585662"/>
          </a:xfrm>
          <a:prstGeom prst="rect">
            <a:avLst/>
          </a:prstGeom>
        </p:spPr>
      </p:pic>
    </p:spTree>
    <p:extLst>
      <p:ext uri="{BB962C8B-B14F-4D97-AF65-F5344CB8AC3E}">
        <p14:creationId xmlns:p14="http://schemas.microsoft.com/office/powerpoint/2010/main" val="6298299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F2AF-0621-C947-AECE-12A45525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EF42-BDD5-9A48-918B-5334EA70A6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285E0B-AE17-034B-B3CB-FD03C743D079}"/>
              </a:ext>
            </a:extLst>
          </p:cNvPr>
          <p:cNvPicPr>
            <a:picLocks noChangeAspect="1"/>
          </p:cNvPicPr>
          <p:nvPr/>
        </p:nvPicPr>
        <p:blipFill>
          <a:blip r:embed="rId2"/>
          <a:stretch>
            <a:fillRect/>
          </a:stretch>
        </p:blipFill>
        <p:spPr>
          <a:xfrm>
            <a:off x="2643074" y="494675"/>
            <a:ext cx="5827714" cy="5411449"/>
          </a:xfrm>
          <a:prstGeom prst="rect">
            <a:avLst/>
          </a:prstGeom>
        </p:spPr>
      </p:pic>
    </p:spTree>
    <p:extLst>
      <p:ext uri="{BB962C8B-B14F-4D97-AF65-F5344CB8AC3E}">
        <p14:creationId xmlns:p14="http://schemas.microsoft.com/office/powerpoint/2010/main" val="1233562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A1-DDCF-6845-B6BF-4DA42E69758A}"/>
              </a:ext>
            </a:extLst>
          </p:cNvPr>
          <p:cNvSpPr>
            <a:spLocks noGrp="1"/>
          </p:cNvSpPr>
          <p:nvPr>
            <p:ph type="title"/>
          </p:nvPr>
        </p:nvSpPr>
        <p:spPr/>
        <p:txBody>
          <a:bodyPr/>
          <a:lstStyle/>
          <a:p>
            <a:r>
              <a:rPr lang="en-US" dirty="0"/>
              <a:t>Other prior choices</a:t>
            </a:r>
          </a:p>
        </p:txBody>
      </p:sp>
      <p:sp>
        <p:nvSpPr>
          <p:cNvPr id="3" name="Content Placeholder 2">
            <a:extLst>
              <a:ext uri="{FF2B5EF4-FFF2-40B4-BE49-F238E27FC236}">
                <a16:creationId xmlns:a16="http://schemas.microsoft.com/office/drawing/2014/main" id="{1429F403-81EE-CB43-A87D-584BE7AC344B}"/>
              </a:ext>
            </a:extLst>
          </p:cNvPr>
          <p:cNvSpPr>
            <a:spLocks noGrp="1"/>
          </p:cNvSpPr>
          <p:nvPr>
            <p:ph idx="1"/>
          </p:nvPr>
        </p:nvSpPr>
        <p:spPr/>
        <p:txBody>
          <a:bodyPr/>
          <a:lstStyle/>
          <a:p>
            <a:r>
              <a:rPr lang="en-US" dirty="0"/>
              <a:t>You often want to pick an ‘uninformative’ prior</a:t>
            </a:r>
          </a:p>
          <a:p>
            <a:endParaRPr lang="en-US" dirty="0"/>
          </a:p>
          <a:p>
            <a:r>
              <a:rPr lang="en-US" dirty="0"/>
              <a:t>This typical means choosing a prior that is either uniform or normal</a:t>
            </a:r>
          </a:p>
          <a:p>
            <a:endParaRPr lang="en-US" dirty="0"/>
          </a:p>
          <a:p>
            <a:r>
              <a:rPr lang="en-US" dirty="0"/>
              <a:t>Typically in R in conventional models (e.g. a Bayesian </a:t>
            </a:r>
            <a:r>
              <a:rPr lang="en-US" dirty="0" err="1"/>
              <a:t>lm</a:t>
            </a:r>
            <a:r>
              <a:rPr lang="en-US" dirty="0"/>
              <a:t>) you could choose a normal distribution with a mean of 0 and </a:t>
            </a:r>
            <a:r>
              <a:rPr lang="en-US" dirty="0" err="1"/>
              <a:t>sd</a:t>
            </a:r>
            <a:r>
              <a:rPr lang="en-US" dirty="0"/>
              <a:t>=5 or 10</a:t>
            </a:r>
          </a:p>
        </p:txBody>
      </p:sp>
    </p:spTree>
    <p:extLst>
      <p:ext uri="{BB962C8B-B14F-4D97-AF65-F5344CB8AC3E}">
        <p14:creationId xmlns:p14="http://schemas.microsoft.com/office/powerpoint/2010/main" val="2792111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782C-E831-344F-A06E-09FE072F87B7}"/>
              </a:ext>
            </a:extLst>
          </p:cNvPr>
          <p:cNvSpPr>
            <a:spLocks noGrp="1"/>
          </p:cNvSpPr>
          <p:nvPr>
            <p:ph type="title"/>
          </p:nvPr>
        </p:nvSpPr>
        <p:spPr/>
        <p:txBody>
          <a:bodyPr/>
          <a:lstStyle/>
          <a:p>
            <a:r>
              <a:rPr lang="en-US" dirty="0"/>
              <a:t>Standardizing the posterior</a:t>
            </a:r>
          </a:p>
        </p:txBody>
      </p:sp>
      <p:sp>
        <p:nvSpPr>
          <p:cNvPr id="3" name="Content Placeholder 2">
            <a:extLst>
              <a:ext uri="{FF2B5EF4-FFF2-40B4-BE49-F238E27FC236}">
                <a16:creationId xmlns:a16="http://schemas.microsoft.com/office/drawing/2014/main" id="{C8CD2468-F2DC-F943-86D0-9E316032521C}"/>
              </a:ext>
            </a:extLst>
          </p:cNvPr>
          <p:cNvSpPr>
            <a:spLocks noGrp="1"/>
          </p:cNvSpPr>
          <p:nvPr>
            <p:ph idx="1"/>
          </p:nvPr>
        </p:nvSpPr>
        <p:spPr>
          <a:xfrm>
            <a:off x="377283" y="3185297"/>
            <a:ext cx="8410734" cy="3395385"/>
          </a:xfrm>
        </p:spPr>
        <p:txBody>
          <a:bodyPr>
            <a:normAutofit/>
          </a:bodyPr>
          <a:lstStyle/>
          <a:p>
            <a:r>
              <a:rPr lang="en-US" dirty="0"/>
              <a:t>This is the last step and includes the ugly integral in the denominator</a:t>
            </a:r>
          </a:p>
          <a:p>
            <a:endParaRPr lang="en-US" dirty="0"/>
          </a:p>
          <a:p>
            <a:r>
              <a:rPr lang="en-US" dirty="0"/>
              <a:t>We basically need to make the posterior sum to 1 by dividing it by the sum of the numerator</a:t>
            </a:r>
          </a:p>
        </p:txBody>
      </p:sp>
      <p:pic>
        <p:nvPicPr>
          <p:cNvPr id="4" name="Picture 3">
            <a:extLst>
              <a:ext uri="{FF2B5EF4-FFF2-40B4-BE49-F238E27FC236}">
                <a16:creationId xmlns:a16="http://schemas.microsoft.com/office/drawing/2014/main" id="{7A256639-4815-7543-84F4-667A85B2851E}"/>
              </a:ext>
            </a:extLst>
          </p:cNvPr>
          <p:cNvPicPr>
            <a:picLocks noChangeAspect="1"/>
          </p:cNvPicPr>
          <p:nvPr/>
        </p:nvPicPr>
        <p:blipFill>
          <a:blip r:embed="rId2"/>
          <a:stretch>
            <a:fillRect/>
          </a:stretch>
        </p:blipFill>
        <p:spPr>
          <a:xfrm>
            <a:off x="1116556" y="2282464"/>
            <a:ext cx="2463800" cy="584200"/>
          </a:xfrm>
          <a:prstGeom prst="rect">
            <a:avLst/>
          </a:prstGeom>
        </p:spPr>
      </p:pic>
      <p:pic>
        <p:nvPicPr>
          <p:cNvPr id="5" name="Picture 4">
            <a:extLst>
              <a:ext uri="{FF2B5EF4-FFF2-40B4-BE49-F238E27FC236}">
                <a16:creationId xmlns:a16="http://schemas.microsoft.com/office/drawing/2014/main" id="{B1F7772B-6385-014E-8F3B-E26146E0AC5B}"/>
              </a:ext>
            </a:extLst>
          </p:cNvPr>
          <p:cNvPicPr>
            <a:picLocks noChangeAspect="1"/>
          </p:cNvPicPr>
          <p:nvPr/>
        </p:nvPicPr>
        <p:blipFill>
          <a:blip r:embed="rId3"/>
          <a:stretch>
            <a:fillRect/>
          </a:stretch>
        </p:blipFill>
        <p:spPr>
          <a:xfrm>
            <a:off x="5276906" y="1711758"/>
            <a:ext cx="2692400" cy="546100"/>
          </a:xfrm>
          <a:prstGeom prst="rect">
            <a:avLst/>
          </a:prstGeom>
        </p:spPr>
      </p:pic>
      <p:cxnSp>
        <p:nvCxnSpPr>
          <p:cNvPr id="6" name="Straight Arrow Connector 5">
            <a:extLst>
              <a:ext uri="{FF2B5EF4-FFF2-40B4-BE49-F238E27FC236}">
                <a16:creationId xmlns:a16="http://schemas.microsoft.com/office/drawing/2014/main" id="{297033B5-42F2-D64F-9519-6ED8A31A7C00}"/>
              </a:ext>
            </a:extLst>
          </p:cNvPr>
          <p:cNvCxnSpPr>
            <a:cxnSpLocks/>
            <a:endCxn id="5" idx="1"/>
          </p:cNvCxnSpPr>
          <p:nvPr/>
        </p:nvCxnSpPr>
        <p:spPr>
          <a:xfrm flipV="1">
            <a:off x="2348456" y="1984808"/>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8EB6E7-E5A1-1148-8E4A-C47EBF12AB81}"/>
              </a:ext>
            </a:extLst>
          </p:cNvPr>
          <p:cNvSpPr txBox="1"/>
          <p:nvPr/>
        </p:nvSpPr>
        <p:spPr>
          <a:xfrm rot="21355363">
            <a:off x="3259859" y="1740447"/>
            <a:ext cx="1364476" cy="369332"/>
          </a:xfrm>
          <a:prstGeom prst="rect">
            <a:avLst/>
          </a:prstGeom>
          <a:noFill/>
        </p:spPr>
        <p:txBody>
          <a:bodyPr wrap="none" rtlCol="0">
            <a:spAutoFit/>
          </a:bodyPr>
          <a:lstStyle/>
          <a:p>
            <a:r>
              <a:rPr lang="en-US" dirty="0"/>
              <a:t>Bayes Rule</a:t>
            </a:r>
          </a:p>
        </p:txBody>
      </p:sp>
      <p:pic>
        <p:nvPicPr>
          <p:cNvPr id="8" name="Picture 7">
            <a:extLst>
              <a:ext uri="{FF2B5EF4-FFF2-40B4-BE49-F238E27FC236}">
                <a16:creationId xmlns:a16="http://schemas.microsoft.com/office/drawing/2014/main" id="{674A653B-4B53-164F-920F-502F0999AD1A}"/>
              </a:ext>
            </a:extLst>
          </p:cNvPr>
          <p:cNvPicPr>
            <a:picLocks noChangeAspect="1"/>
          </p:cNvPicPr>
          <p:nvPr/>
        </p:nvPicPr>
        <p:blipFill>
          <a:blip r:embed="rId4"/>
          <a:stretch>
            <a:fillRect/>
          </a:stretch>
        </p:blipFill>
        <p:spPr>
          <a:xfrm>
            <a:off x="4462590" y="5672007"/>
            <a:ext cx="3746500" cy="520700"/>
          </a:xfrm>
          <a:prstGeom prst="rect">
            <a:avLst/>
          </a:prstGeom>
        </p:spPr>
      </p:pic>
    </p:spTree>
    <p:extLst>
      <p:ext uri="{BB962C8B-B14F-4D97-AF65-F5344CB8AC3E}">
        <p14:creationId xmlns:p14="http://schemas.microsoft.com/office/powerpoint/2010/main" val="952937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701-BE91-8140-96B2-DBC1BE2FE1A7}"/>
              </a:ext>
            </a:extLst>
          </p:cNvPr>
          <p:cNvSpPr>
            <a:spLocks noGrp="1"/>
          </p:cNvSpPr>
          <p:nvPr>
            <p:ph type="title"/>
          </p:nvPr>
        </p:nvSpPr>
        <p:spPr/>
        <p:txBody>
          <a:bodyPr/>
          <a:lstStyle/>
          <a:p>
            <a:r>
              <a:rPr lang="en-US" dirty="0"/>
              <a:t>Bayesian models and MCMC</a:t>
            </a:r>
          </a:p>
        </p:txBody>
      </p:sp>
      <p:sp>
        <p:nvSpPr>
          <p:cNvPr id="3" name="Content Placeholder 2">
            <a:extLst>
              <a:ext uri="{FF2B5EF4-FFF2-40B4-BE49-F238E27FC236}">
                <a16:creationId xmlns:a16="http://schemas.microsoft.com/office/drawing/2014/main" id="{F102FDD6-F905-2443-95ED-04998B56980E}"/>
              </a:ext>
            </a:extLst>
          </p:cNvPr>
          <p:cNvSpPr>
            <a:spLocks noGrp="1"/>
          </p:cNvSpPr>
          <p:nvPr>
            <p:ph idx="1"/>
          </p:nvPr>
        </p:nvSpPr>
        <p:spPr/>
        <p:txBody>
          <a:bodyPr>
            <a:normAutofit fontScale="92500" lnSpcReduction="20000"/>
          </a:bodyPr>
          <a:lstStyle/>
          <a:p>
            <a:r>
              <a:rPr lang="en-US" dirty="0"/>
              <a:t>In MLEs: each explanatory variable is associated with a parameter</a:t>
            </a:r>
          </a:p>
          <a:p>
            <a:pPr lvl="1"/>
            <a:r>
              <a:rPr lang="en-US" dirty="0"/>
              <a:t>E.g. the effect of light or time in our lizard example</a:t>
            </a:r>
          </a:p>
          <a:p>
            <a:r>
              <a:rPr lang="en-US" dirty="0"/>
              <a:t>In Bayesian approaches, we need to find an approach that minimizes the distance between our guess of both a likelihood and a prior for every parameter </a:t>
            </a:r>
          </a:p>
          <a:p>
            <a:pPr lvl="1"/>
            <a:r>
              <a:rPr lang="en-US" dirty="0"/>
              <a:t>This is ‘relatively’ simple if we just have light, but add </a:t>
            </a:r>
            <a:r>
              <a:rPr lang="en-US" dirty="0" err="1"/>
              <a:t>light+time</a:t>
            </a:r>
            <a:r>
              <a:rPr lang="en-US" dirty="0"/>
              <a:t>, etc. and the problem becomes very computationally challenging</a:t>
            </a:r>
            <a:br>
              <a:rPr lang="en-US" dirty="0"/>
            </a:br>
            <a:endParaRPr lang="en-US" dirty="0"/>
          </a:p>
          <a:p>
            <a:r>
              <a:rPr lang="en-US" dirty="0"/>
              <a:t>MCMC methods chart the posterior by jumping from point to point. Those jumps are random in direction, but they make smaller jumps the larger the density</a:t>
            </a:r>
          </a:p>
          <a:p>
            <a:r>
              <a:rPr lang="en-US" dirty="0"/>
              <a:t>Metropolis-Hastings, Gibbs, Hamiltonian Monte-Carlo are all ways of optimizing the guesses</a:t>
            </a:r>
          </a:p>
        </p:txBody>
      </p:sp>
    </p:spTree>
    <p:extLst>
      <p:ext uri="{BB962C8B-B14F-4D97-AF65-F5344CB8AC3E}">
        <p14:creationId xmlns:p14="http://schemas.microsoft.com/office/powerpoint/2010/main" val="3969909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D7E-711D-354C-865E-272AEC7E4330}"/>
              </a:ext>
            </a:extLst>
          </p:cNvPr>
          <p:cNvSpPr>
            <a:spLocks noGrp="1"/>
          </p:cNvSpPr>
          <p:nvPr>
            <p:ph type="title"/>
          </p:nvPr>
        </p:nvSpPr>
        <p:spPr/>
        <p:txBody>
          <a:bodyPr/>
          <a:lstStyle/>
          <a:p>
            <a:r>
              <a:rPr lang="en-US" dirty="0"/>
              <a:t>How do we actually code these things???</a:t>
            </a:r>
          </a:p>
        </p:txBody>
      </p:sp>
      <p:sp>
        <p:nvSpPr>
          <p:cNvPr id="3" name="Content Placeholder 2">
            <a:extLst>
              <a:ext uri="{FF2B5EF4-FFF2-40B4-BE49-F238E27FC236}">
                <a16:creationId xmlns:a16="http://schemas.microsoft.com/office/drawing/2014/main" id="{65CCC321-85F4-5540-9AFB-017885882442}"/>
              </a:ext>
            </a:extLst>
          </p:cNvPr>
          <p:cNvSpPr>
            <a:spLocks noGrp="1"/>
          </p:cNvSpPr>
          <p:nvPr>
            <p:ph idx="1"/>
          </p:nvPr>
        </p:nvSpPr>
        <p:spPr/>
        <p:txBody>
          <a:bodyPr>
            <a:normAutofit fontScale="92500" lnSpcReduction="20000"/>
          </a:bodyPr>
          <a:lstStyle/>
          <a:p>
            <a:r>
              <a:rPr lang="en-US" dirty="0"/>
              <a:t>It is complicated but much simpler than it used to be! </a:t>
            </a:r>
          </a:p>
          <a:p>
            <a:endParaRPr lang="en-US" dirty="0"/>
          </a:p>
          <a:p>
            <a:r>
              <a:rPr lang="en-US" dirty="0"/>
              <a:t>This </a:t>
            </a:r>
            <a:r>
              <a:rPr lang="en-US" dirty="0">
                <a:hlinkClick r:id="rId2"/>
              </a:rPr>
              <a:t>article</a:t>
            </a:r>
            <a:r>
              <a:rPr lang="en-US" dirty="0"/>
              <a:t> recommends </a:t>
            </a:r>
            <a:r>
              <a:rPr lang="en-US" i="1" dirty="0"/>
              <a:t>rethinking</a:t>
            </a:r>
            <a:r>
              <a:rPr lang="en-US" dirty="0"/>
              <a:t> and </a:t>
            </a:r>
            <a:r>
              <a:rPr lang="en-US" i="1" dirty="0" err="1"/>
              <a:t>greta</a:t>
            </a:r>
            <a:endParaRPr lang="en-US" i="1" dirty="0"/>
          </a:p>
          <a:p>
            <a:endParaRPr lang="en-US" i="1" dirty="0"/>
          </a:p>
          <a:p>
            <a:r>
              <a:rPr lang="en-US" i="1" dirty="0">
                <a:hlinkClick r:id="rId3"/>
              </a:rPr>
              <a:t>JAGS</a:t>
            </a:r>
            <a:r>
              <a:rPr lang="en-US" i="1" dirty="0"/>
              <a:t> and </a:t>
            </a:r>
            <a:r>
              <a:rPr lang="en-US" i="1" dirty="0">
                <a:hlinkClick r:id="rId4"/>
              </a:rPr>
              <a:t>WinBUGs</a:t>
            </a:r>
            <a:r>
              <a:rPr lang="en-US" i="1" dirty="0"/>
              <a:t> </a:t>
            </a:r>
            <a:r>
              <a:rPr lang="en-US" dirty="0"/>
              <a:t>make R compatible versions that allow you to code a wide range of models but you need to program them slightly differently</a:t>
            </a:r>
          </a:p>
          <a:p>
            <a:endParaRPr lang="en-US" i="1" dirty="0"/>
          </a:p>
          <a:p>
            <a:r>
              <a:rPr lang="en-US" dirty="0"/>
              <a:t>Here is an </a:t>
            </a:r>
            <a:r>
              <a:rPr lang="en-US" dirty="0">
                <a:hlinkClick r:id="rId5"/>
              </a:rPr>
              <a:t>example</a:t>
            </a:r>
            <a:r>
              <a:rPr lang="en-US" dirty="0"/>
              <a:t> of Bayesian analysis of change in fungal loads on bats based on their roosting temps run in JAGS. We knew the relationship was non-linear, but needed priors from a culture experiment to inform the shape of the curve.</a:t>
            </a:r>
            <a:endParaRPr lang="en-US" i="1" dirty="0"/>
          </a:p>
        </p:txBody>
      </p:sp>
    </p:spTree>
    <p:extLst>
      <p:ext uri="{BB962C8B-B14F-4D97-AF65-F5344CB8AC3E}">
        <p14:creationId xmlns:p14="http://schemas.microsoft.com/office/powerpoint/2010/main" val="1071814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FF96-651E-694C-8E33-335703B0C293}"/>
              </a:ext>
            </a:extLst>
          </p:cNvPr>
          <p:cNvSpPr>
            <a:spLocks noGrp="1"/>
          </p:cNvSpPr>
          <p:nvPr>
            <p:ph type="title"/>
          </p:nvPr>
        </p:nvSpPr>
        <p:spPr/>
        <p:txBody>
          <a:bodyPr/>
          <a:lstStyle/>
          <a:p>
            <a:r>
              <a:rPr lang="en-US" dirty="0"/>
              <a:t>Coding in </a:t>
            </a:r>
            <a:r>
              <a:rPr lang="en-US" dirty="0" err="1"/>
              <a:t>brms</a:t>
            </a:r>
            <a:endParaRPr lang="en-US" dirty="0"/>
          </a:p>
        </p:txBody>
      </p:sp>
      <p:sp>
        <p:nvSpPr>
          <p:cNvPr id="3" name="Content Placeholder 2">
            <a:extLst>
              <a:ext uri="{FF2B5EF4-FFF2-40B4-BE49-F238E27FC236}">
                <a16:creationId xmlns:a16="http://schemas.microsoft.com/office/drawing/2014/main" id="{F340CFBC-9587-DB40-A18D-1AE8AAF53D33}"/>
              </a:ext>
            </a:extLst>
          </p:cNvPr>
          <p:cNvSpPr>
            <a:spLocks noGrp="1"/>
          </p:cNvSpPr>
          <p:nvPr>
            <p:ph idx="1"/>
          </p:nvPr>
        </p:nvSpPr>
        <p:spPr/>
        <p:txBody>
          <a:bodyPr/>
          <a:lstStyle/>
          <a:p>
            <a:r>
              <a:rPr lang="en-US" dirty="0" err="1"/>
              <a:t>Brms</a:t>
            </a:r>
            <a:r>
              <a:rPr lang="en-US" dirty="0"/>
              <a:t> is a new package that is relatively slow (it fits models using </a:t>
            </a:r>
            <a:r>
              <a:rPr lang="en-US" dirty="0" err="1"/>
              <a:t>Rstan</a:t>
            </a:r>
            <a:r>
              <a:rPr lang="en-US" dirty="0"/>
              <a:t>)</a:t>
            </a:r>
          </a:p>
          <a:p>
            <a:endParaRPr lang="en-US" dirty="0"/>
          </a:p>
          <a:p>
            <a:r>
              <a:rPr lang="en-US" dirty="0"/>
              <a:t>But the syntax is nearly identical to lme4 which makes it comfortingly familiar</a:t>
            </a:r>
          </a:p>
          <a:p>
            <a:endParaRPr lang="en-US" dirty="0"/>
          </a:p>
          <a:p>
            <a:r>
              <a:rPr lang="en-US" dirty="0"/>
              <a:t>Go to R…</a:t>
            </a:r>
          </a:p>
        </p:txBody>
      </p:sp>
    </p:spTree>
    <p:extLst>
      <p:ext uri="{BB962C8B-B14F-4D97-AF65-F5344CB8AC3E}">
        <p14:creationId xmlns:p14="http://schemas.microsoft.com/office/powerpoint/2010/main" val="334873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a:bodyPr>
          <a:lstStyle/>
          <a:p>
            <a:r>
              <a:rPr lang="en-US" dirty="0"/>
              <a:t>Today: </a:t>
            </a:r>
          </a:p>
          <a:p>
            <a:pPr lvl="1"/>
            <a:r>
              <a:rPr lang="en-US" dirty="0"/>
              <a:t>Phylogenetic </a:t>
            </a:r>
            <a:r>
              <a:rPr lang="en-US" dirty="0" err="1"/>
              <a:t>gls</a:t>
            </a:r>
            <a:r>
              <a:rPr lang="en-US" dirty="0"/>
              <a:t> models (Slides 22-39), </a:t>
            </a:r>
            <a:r>
              <a:rPr lang="en-US" dirty="0" err="1"/>
              <a:t>ex_phylogenetic_gls.R</a:t>
            </a:r>
            <a:endParaRPr lang="en-US" dirty="0"/>
          </a:p>
          <a:p>
            <a:pPr lvl="1"/>
            <a:r>
              <a:rPr lang="en-US" dirty="0"/>
              <a:t>Bayesian models (Slides 97-108), </a:t>
            </a:r>
          </a:p>
          <a:p>
            <a:pPr lvl="1"/>
            <a:endParaRPr lang="en-US" dirty="0"/>
          </a:p>
          <a:p>
            <a:r>
              <a:rPr lang="en-US" dirty="0"/>
              <a:t>Thurs</a:t>
            </a:r>
          </a:p>
          <a:p>
            <a:pPr lvl="1"/>
            <a:r>
              <a:rPr lang="en-US" dirty="0"/>
              <a:t>Peer Review</a:t>
            </a:r>
          </a:p>
          <a:p>
            <a:r>
              <a:rPr lang="en-US" dirty="0"/>
              <a:t>Tues May 3</a:t>
            </a:r>
          </a:p>
          <a:p>
            <a:pPr lvl="1"/>
            <a:r>
              <a:rPr lang="en-US" dirty="0"/>
              <a:t>Bad </a:t>
            </a:r>
            <a:r>
              <a:rPr lang="en-US" dirty="0" err="1"/>
              <a:t>ggplot</a:t>
            </a:r>
            <a:r>
              <a:rPr lang="en-US" dirty="0"/>
              <a:t> (get your submissions in!)</a:t>
            </a:r>
          </a:p>
          <a:p>
            <a:pPr lvl="1"/>
            <a:r>
              <a:rPr lang="en-US" dirty="0"/>
              <a:t>Snacks</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Thurs Apr 27. You NEED to upload your materials by 11:00 AM!</a:t>
            </a:r>
          </a:p>
          <a:p>
            <a:endParaRPr lang="en-US" dirty="0"/>
          </a:p>
          <a:p>
            <a:pPr marL="457200" lvl="1" indent="0">
              <a:buNone/>
            </a:pPr>
            <a:endParaRPr lang="en-US" dirty="0"/>
          </a:p>
          <a:p>
            <a:endParaRPr lang="en-US" dirty="0"/>
          </a:p>
          <a:p>
            <a:r>
              <a:rPr lang="en-US" dirty="0"/>
              <a:t>Final project due Wed May 4 at 11:59 PM</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a:p>
            <a:pPr lvl="1"/>
            <a:r>
              <a:rPr lang="en-US" dirty="0"/>
              <a:t>Yes…all of them….</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r>
              <a:rPr lang="en-US" dirty="0"/>
              <a:t>There isn’t a single estimate, instead there is a distribution of estimates (called the posterior)</a:t>
            </a:r>
          </a:p>
          <a:p>
            <a:endParaRPr lang="en-US" dirty="0"/>
          </a:p>
          <a:p>
            <a:pPr marL="0" indent="0">
              <a:buNone/>
            </a:pPr>
            <a:endParaRPr lang="en-US" dirty="0"/>
          </a:p>
          <a:p>
            <a:pPr marL="0" indent="0">
              <a:buNone/>
            </a:pPr>
            <a:endParaRPr lang="en-US" dirty="0"/>
          </a:p>
          <a:p>
            <a:r>
              <a:rPr lang="en-US" dirty="0"/>
              <a:t>The posterior can be computed as: </a:t>
            </a:r>
          </a:p>
        </p:txBody>
      </p:sp>
      <p:pic>
        <p:nvPicPr>
          <p:cNvPr id="4" name="Picture 3">
            <a:extLst>
              <a:ext uri="{FF2B5EF4-FFF2-40B4-BE49-F238E27FC236}">
                <a16:creationId xmlns:a16="http://schemas.microsoft.com/office/drawing/2014/main" id="{FD5FF96B-6EF7-134F-9276-13D47A7084FF}"/>
              </a:ext>
            </a:extLst>
          </p:cNvPr>
          <p:cNvPicPr>
            <a:picLocks noChangeAspect="1"/>
          </p:cNvPicPr>
          <p:nvPr/>
        </p:nvPicPr>
        <p:blipFill>
          <a:blip r:embed="rId2"/>
          <a:stretch>
            <a:fillRect/>
          </a:stretch>
        </p:blipFill>
        <p:spPr>
          <a:xfrm>
            <a:off x="4864100" y="3136900"/>
            <a:ext cx="2463800" cy="584200"/>
          </a:xfrm>
          <a:prstGeom prst="rect">
            <a:avLst/>
          </a:prstGeom>
        </p:spPr>
      </p:pic>
      <p:pic>
        <p:nvPicPr>
          <p:cNvPr id="5" name="Picture 4">
            <a:extLst>
              <a:ext uri="{FF2B5EF4-FFF2-40B4-BE49-F238E27FC236}">
                <a16:creationId xmlns:a16="http://schemas.microsoft.com/office/drawing/2014/main" id="{42ECAC65-7118-B049-BA6C-9044DF4C6F61}"/>
              </a:ext>
            </a:extLst>
          </p:cNvPr>
          <p:cNvPicPr>
            <a:picLocks noChangeAspect="1"/>
          </p:cNvPicPr>
          <p:nvPr/>
        </p:nvPicPr>
        <p:blipFill>
          <a:blip r:embed="rId3"/>
          <a:stretch>
            <a:fillRect/>
          </a:stretch>
        </p:blipFill>
        <p:spPr>
          <a:xfrm>
            <a:off x="3149600" y="4945063"/>
            <a:ext cx="5892800" cy="1231900"/>
          </a:xfrm>
          <a:prstGeom prst="rect">
            <a:avLst/>
          </a:prstGeom>
        </p:spPr>
      </p:pic>
      <p:pic>
        <p:nvPicPr>
          <p:cNvPr id="10" name="Picture 9">
            <a:extLst>
              <a:ext uri="{FF2B5EF4-FFF2-40B4-BE49-F238E27FC236}">
                <a16:creationId xmlns:a16="http://schemas.microsoft.com/office/drawing/2014/main" id="{B1C7D3A3-7D5D-F441-AC0C-C406EA38BE12}"/>
              </a:ext>
            </a:extLst>
          </p:cNvPr>
          <p:cNvPicPr>
            <a:picLocks noChangeAspect="1"/>
          </p:cNvPicPr>
          <p:nvPr/>
        </p:nvPicPr>
        <p:blipFill>
          <a:blip r:embed="rId4"/>
          <a:stretch>
            <a:fillRect/>
          </a:stretch>
        </p:blipFill>
        <p:spPr>
          <a:xfrm>
            <a:off x="9024450" y="2566194"/>
            <a:ext cx="2692400" cy="546100"/>
          </a:xfrm>
          <a:prstGeom prst="rect">
            <a:avLst/>
          </a:prstGeom>
        </p:spPr>
      </p:pic>
      <p:cxnSp>
        <p:nvCxnSpPr>
          <p:cNvPr id="12" name="Straight Arrow Connector 11">
            <a:extLst>
              <a:ext uri="{FF2B5EF4-FFF2-40B4-BE49-F238E27FC236}">
                <a16:creationId xmlns:a16="http://schemas.microsoft.com/office/drawing/2014/main" id="{73835149-FD1D-2649-87ED-2A5D0B6D2CEA}"/>
              </a:ext>
            </a:extLst>
          </p:cNvPr>
          <p:cNvCxnSpPr>
            <a:endCxn id="10" idx="1"/>
          </p:cNvCxnSpPr>
          <p:nvPr/>
        </p:nvCxnSpPr>
        <p:spPr>
          <a:xfrm flipV="1">
            <a:off x="6096000" y="2839244"/>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FC8A44-1F13-1942-8AF0-92F9D23B6AFB}"/>
              </a:ext>
            </a:extLst>
          </p:cNvPr>
          <p:cNvSpPr txBox="1"/>
          <p:nvPr/>
        </p:nvSpPr>
        <p:spPr>
          <a:xfrm rot="21355363">
            <a:off x="7007403" y="2594883"/>
            <a:ext cx="1364476"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42573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20651</TotalTime>
  <Words>5284</Words>
  <Application>Microsoft Macintosh PowerPoint</Application>
  <PresentationFormat>Widescreen</PresentationFormat>
  <Paragraphs>549</Paragraphs>
  <Slides>108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lpstr>Obtaining a likelihood distribution</vt:lpstr>
      <vt:lpstr>Obtaining a prior</vt:lpstr>
      <vt:lpstr>Choosing a prior</vt:lpstr>
      <vt:lpstr>PowerPoint Presentation</vt:lpstr>
      <vt:lpstr>Other prior choices</vt:lpstr>
      <vt:lpstr>Standardizing the posterior</vt:lpstr>
      <vt:lpstr>Bayesian models and MCMC</vt:lpstr>
      <vt:lpstr>How do we actually code these things???</vt:lpstr>
      <vt:lpstr>Coding in brms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112</cp:revision>
  <dcterms:created xsi:type="dcterms:W3CDTF">2018-04-12T17:49:47Z</dcterms:created>
  <dcterms:modified xsi:type="dcterms:W3CDTF">2022-04-26T16:00:23Z</dcterms:modified>
</cp:coreProperties>
</file>